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Corbel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regular.fntdata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Roboto-italic.fntdata"/><Relationship Id="rId10" Type="http://schemas.openxmlformats.org/officeDocument/2006/relationships/slide" Target="slides/slide3.xml"/><Relationship Id="rId32" Type="http://schemas.openxmlformats.org/officeDocument/2006/relationships/font" Target="fonts/Roboto-bold.fntdata"/><Relationship Id="rId13" Type="http://schemas.openxmlformats.org/officeDocument/2006/relationships/slide" Target="slides/slide6.xml"/><Relationship Id="rId35" Type="http://schemas.openxmlformats.org/officeDocument/2006/relationships/font" Target="fonts/Corbel-regular.fntdata"/><Relationship Id="rId12" Type="http://schemas.openxmlformats.org/officeDocument/2006/relationships/slide" Target="slides/slide5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8.xml"/><Relationship Id="rId37" Type="http://schemas.openxmlformats.org/officeDocument/2006/relationships/font" Target="fonts/Corbel-italic.fntdata"/><Relationship Id="rId14" Type="http://schemas.openxmlformats.org/officeDocument/2006/relationships/slide" Target="slides/slide7.xml"/><Relationship Id="rId36" Type="http://schemas.openxmlformats.org/officeDocument/2006/relationships/font" Target="fonts/Corbel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schemas.openxmlformats.org/officeDocument/2006/relationships/font" Target="fonts/Corbel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29f5073f3d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29f5073f3d_2_1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2b3d003f89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2b3d003f89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29f5073f3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29f5073f3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29f5073f3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29f5073f3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2a4ed639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2a4ed639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2a4ed639d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2a4ed639d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2a4ed639d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2a4ed639d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29f5073f3d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329f5073f3d_2_1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2b3d003f89_5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32b3d003f89_5_1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2b3d003f89_5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32b3d003f89_5_13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2b3d003f89_5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32b3d003f89_5_14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9f5073f3d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29f5073f3d_2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2b3d003f89_5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32b3d003f89_5_14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29f5073f3d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329f5073f3d_2_1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29f5073f3d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329f5073f3d_2_1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29f5073f3d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329f5073f3d_2_1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29f5073f3d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29f5073f3d_2_1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29f5073f3d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29f5073f3d_2_1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9f5073f3d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29f5073f3d_2_1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29f5073f3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29f5073f3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29f5073f3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29f5073f3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29f5073f3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29f5073f3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9f5073f3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29f5073f3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4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65" name="Google Shape;65;p14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6" name="Google Shape;66;p14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67" name="Google Shape;67;p14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68" name="Google Shape;68;p14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69" name="Google Shape;69;p14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70" name="Google Shape;70;p14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71" name="Google Shape;71;p14"/>
          <p:cNvSpPr txBox="1"/>
          <p:nvPr>
            <p:ph type="ctrTitle"/>
          </p:nvPr>
        </p:nvSpPr>
        <p:spPr>
          <a:xfrm>
            <a:off x="2196301" y="1035051"/>
            <a:ext cx="6430967" cy="196214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rbel"/>
              <a:buNone/>
              <a:defRPr sz="45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3386533" y="2997200"/>
            <a:ext cx="5240734" cy="10414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r">
              <a:spcBef>
                <a:spcPts val="300"/>
              </a:spcBef>
              <a:spcAft>
                <a:spcPts val="0"/>
              </a:spcAft>
              <a:buSzPts val="23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1" type="ftr"/>
          </p:nvPr>
        </p:nvSpPr>
        <p:spPr>
          <a:xfrm>
            <a:off x="3999309" y="4412456"/>
            <a:ext cx="32430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1113233" y="2000249"/>
            <a:ext cx="7514035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213892" y="4400348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1929209" y="2000249"/>
            <a:ext cx="6698060" cy="158278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1929208" y="3583036"/>
            <a:ext cx="6698061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spcBef>
                <a:spcPts val="30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1113234" y="2000249"/>
            <a:ext cx="3671291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1400"/>
            </a:lvl1pPr>
            <a:lvl2pPr indent="-336550" lvl="1" marL="914400" algn="l"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2pPr>
            <a:lvl3pPr indent="-323850" lvl="2" marL="13716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1150" lvl="3" marL="18288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4pPr>
            <a:lvl5pPr indent="-311150" lvl="4" marL="22860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5pPr>
            <a:lvl6pPr indent="-311150" lvl="5" marL="27432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6pPr>
            <a:lvl7pPr indent="-311150" lvl="6" marL="32004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7pPr>
            <a:lvl8pPr indent="-311150" lvl="7" marL="36576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8pPr>
            <a:lvl9pPr indent="-311150" lvl="8" marL="4114800" algn="l">
              <a:spcBef>
                <a:spcPts val="500"/>
              </a:spcBef>
              <a:spcAft>
                <a:spcPts val="500"/>
              </a:spcAft>
              <a:buSzPts val="1300"/>
              <a:buChar char="•"/>
              <a:defRPr sz="900"/>
            </a:lvl9pPr>
          </a:lstStyle>
          <a:p/>
        </p:txBody>
      </p:sp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4955975" y="2000250"/>
            <a:ext cx="3671292" cy="2343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1400"/>
            </a:lvl1pPr>
            <a:lvl2pPr indent="-336550" lvl="1" marL="914400" algn="l"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2pPr>
            <a:lvl3pPr indent="-323850" lvl="2" marL="13716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1150" lvl="3" marL="18288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4pPr>
            <a:lvl5pPr indent="-311150" lvl="4" marL="22860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5pPr>
            <a:lvl6pPr indent="-311150" lvl="5" marL="27432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6pPr>
            <a:lvl7pPr indent="-311150" lvl="6" marL="32004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7pPr>
            <a:lvl8pPr indent="-311150" lvl="7" marL="36576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8pPr>
            <a:lvl9pPr indent="-311150" lvl="8" marL="4114800" algn="l">
              <a:spcBef>
                <a:spcPts val="500"/>
              </a:spcBef>
              <a:spcAft>
                <a:spcPts val="500"/>
              </a:spcAft>
              <a:buSzPts val="1300"/>
              <a:buChar char="•"/>
              <a:defRPr sz="900"/>
            </a:lvl9pPr>
          </a:lstStyle>
          <a:p/>
        </p:txBody>
      </p:sp>
      <p:sp>
        <p:nvSpPr>
          <p:cNvPr id="92" name="Google Shape;92;p17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1329134" y="1993900"/>
            <a:ext cx="345539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3000"/>
              <a:buNone/>
              <a:defRPr b="0" sz="21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200"/>
              <a:buNone/>
              <a:defRPr b="1" sz="15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2000"/>
              <a:buNone/>
              <a:defRPr b="1" sz="14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700"/>
              <a:buNone/>
              <a:defRPr b="1" sz="1200"/>
            </a:lvl9pPr>
          </a:lstStyle>
          <a:p/>
        </p:txBody>
      </p:sp>
      <p:sp>
        <p:nvSpPr>
          <p:cNvPr id="98" name="Google Shape;98;p18"/>
          <p:cNvSpPr txBox="1"/>
          <p:nvPr>
            <p:ph idx="2" type="body"/>
          </p:nvPr>
        </p:nvSpPr>
        <p:spPr>
          <a:xfrm>
            <a:off x="1113233" y="2501503"/>
            <a:ext cx="3671292" cy="18418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1400"/>
            </a:lvl1pPr>
            <a:lvl2pPr indent="-336550" lvl="1" marL="914400" algn="l"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2pPr>
            <a:lvl3pPr indent="-323850" lvl="2" marL="13716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1150" lvl="3" marL="18288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4pPr>
            <a:lvl5pPr indent="-311150" lvl="4" marL="22860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5pPr>
            <a:lvl6pPr indent="-311150" lvl="5" marL="27432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6pPr>
            <a:lvl7pPr indent="-311150" lvl="6" marL="32004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7pPr>
            <a:lvl8pPr indent="-311150" lvl="7" marL="36576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8pPr>
            <a:lvl9pPr indent="-311150" lvl="8" marL="4114800" algn="l">
              <a:spcBef>
                <a:spcPts val="500"/>
              </a:spcBef>
              <a:spcAft>
                <a:spcPts val="500"/>
              </a:spcAft>
              <a:buSzPts val="1300"/>
              <a:buChar char="•"/>
              <a:defRPr sz="900"/>
            </a:lvl9pPr>
          </a:lstStyle>
          <a:p/>
        </p:txBody>
      </p:sp>
      <p:sp>
        <p:nvSpPr>
          <p:cNvPr id="99" name="Google Shape;99;p18"/>
          <p:cNvSpPr txBox="1"/>
          <p:nvPr>
            <p:ph idx="3" type="body"/>
          </p:nvPr>
        </p:nvSpPr>
        <p:spPr>
          <a:xfrm>
            <a:off x="5160365" y="2000250"/>
            <a:ext cx="3466903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3000"/>
              <a:buNone/>
              <a:defRPr b="0" sz="21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200"/>
              <a:buNone/>
              <a:defRPr b="1" sz="15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2000"/>
              <a:buNone/>
              <a:defRPr b="1" sz="14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700"/>
              <a:buNone/>
              <a:defRPr b="1" sz="1200"/>
            </a:lvl9pPr>
          </a:lstStyle>
          <a:p/>
        </p:txBody>
      </p:sp>
      <p:sp>
        <p:nvSpPr>
          <p:cNvPr id="100" name="Google Shape;100;p18"/>
          <p:cNvSpPr txBox="1"/>
          <p:nvPr>
            <p:ph idx="4" type="body"/>
          </p:nvPr>
        </p:nvSpPr>
        <p:spPr>
          <a:xfrm>
            <a:off x="4955975" y="2501503"/>
            <a:ext cx="3671292" cy="18418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1400"/>
            </a:lvl1pPr>
            <a:lvl2pPr indent="-336550" lvl="1" marL="914400" algn="l"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2pPr>
            <a:lvl3pPr indent="-323850" lvl="2" marL="13716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1150" lvl="3" marL="18288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4pPr>
            <a:lvl5pPr indent="-311150" lvl="4" marL="22860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5pPr>
            <a:lvl6pPr indent="-311150" lvl="5" marL="27432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6pPr>
            <a:lvl7pPr indent="-311150" lvl="6" marL="32004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7pPr>
            <a:lvl8pPr indent="-311150" lvl="7" marL="36576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8pPr>
            <a:lvl9pPr indent="-311150" lvl="8" marL="4114800" algn="l">
              <a:spcBef>
                <a:spcPts val="500"/>
              </a:spcBef>
              <a:spcAft>
                <a:spcPts val="500"/>
              </a:spcAft>
              <a:buSzPts val="1300"/>
              <a:buChar char="•"/>
              <a:defRPr sz="900"/>
            </a:lvl9pPr>
          </a:lstStyle>
          <a:p/>
        </p:txBody>
      </p:sp>
      <p:sp>
        <p:nvSpPr>
          <p:cNvPr id="101" name="Google Shape;101;p18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1113234" y="1200150"/>
            <a:ext cx="2661841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946525" y="514349"/>
            <a:ext cx="4680743" cy="3829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68300" lvl="0" marL="457200" algn="l">
              <a:spcBef>
                <a:spcPts val="300"/>
              </a:spcBef>
              <a:spcAft>
                <a:spcPts val="0"/>
              </a:spcAft>
              <a:buSzPts val="2200"/>
              <a:buChar char="•"/>
              <a:defRPr sz="1500"/>
            </a:lvl1pPr>
            <a:lvl2pPr indent="-355600" lvl="1" marL="914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1400"/>
            </a:lvl2pPr>
            <a:lvl3pPr indent="-336550" lvl="2" marL="1371600" algn="l"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3pPr>
            <a:lvl4pPr indent="-323850" lvl="3" marL="18288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4pPr>
            <a:lvl5pPr indent="-323850" lvl="4" marL="22860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5pPr>
            <a:lvl6pPr indent="-323850" lvl="5" marL="27432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6pPr>
            <a:lvl7pPr indent="-323850" lvl="6" marL="32004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7pPr>
            <a:lvl8pPr indent="-323850" lvl="7" marL="36576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8pPr>
            <a:lvl9pPr indent="-323850" lvl="8" marL="4114800" algn="l">
              <a:spcBef>
                <a:spcPts val="500"/>
              </a:spcBef>
              <a:spcAft>
                <a:spcPts val="500"/>
              </a:spcAft>
              <a:buSzPts val="1500"/>
              <a:buChar char="•"/>
              <a:defRPr sz="1100"/>
            </a:lvl9pPr>
          </a:lstStyle>
          <a:p/>
        </p:txBody>
      </p:sp>
      <p:sp>
        <p:nvSpPr>
          <p:cNvPr id="116" name="Google Shape;116;p21"/>
          <p:cNvSpPr txBox="1"/>
          <p:nvPr>
            <p:ph idx="2" type="body"/>
          </p:nvPr>
        </p:nvSpPr>
        <p:spPr>
          <a:xfrm>
            <a:off x="1113234" y="2228850"/>
            <a:ext cx="266184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spcBef>
                <a:spcPts val="200"/>
              </a:spcBef>
              <a:spcAft>
                <a:spcPts val="0"/>
              </a:spcAft>
              <a:buSzPts val="1700"/>
              <a:buNone/>
              <a:defRPr sz="12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300"/>
              <a:buNone/>
              <a:defRPr sz="9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000"/>
              <a:buNone/>
              <a:defRPr sz="700"/>
            </a:lvl9pPr>
          </a:lstStyle>
          <a:p/>
        </p:txBody>
      </p:sp>
      <p:sp>
        <p:nvSpPr>
          <p:cNvPr id="117" name="Google Shape;117;p21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1112043" y="1314449"/>
            <a:ext cx="4069619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rbel"/>
              <a:buNone/>
              <a:defRPr b="0" sz="2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2"/>
          <p:cNvSpPr/>
          <p:nvPr>
            <p:ph idx="2" type="pic"/>
          </p:nvPr>
        </p:nvSpPr>
        <p:spPr>
          <a:xfrm>
            <a:off x="5696012" y="685800"/>
            <a:ext cx="2460731" cy="3429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1112043" y="2343149"/>
            <a:ext cx="406961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spcBef>
                <a:spcPts val="300"/>
              </a:spcBef>
              <a:spcAft>
                <a:spcPts val="0"/>
              </a:spcAft>
              <a:buSzPts val="2000"/>
              <a:buNone/>
              <a:defRPr sz="14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300"/>
              <a:buNone/>
              <a:defRPr sz="9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000"/>
              <a:buNone/>
              <a:defRPr sz="700"/>
            </a:lvl9pPr>
          </a:lstStyle>
          <a:p/>
        </p:txBody>
      </p:sp>
      <p:sp>
        <p:nvSpPr>
          <p:cNvPr id="124" name="Google Shape;124;p22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1113233" y="3549649"/>
            <a:ext cx="7514033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3"/>
          <p:cNvSpPr/>
          <p:nvPr>
            <p:ph idx="2" type="pic"/>
          </p:nvPr>
        </p:nvSpPr>
        <p:spPr>
          <a:xfrm>
            <a:off x="1789509" y="699084"/>
            <a:ext cx="6169458" cy="2373732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1113233" y="3974702"/>
            <a:ext cx="7514033" cy="370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spcBef>
                <a:spcPts val="200"/>
              </a:spcBef>
              <a:spcAft>
                <a:spcPts val="0"/>
              </a:spcAft>
              <a:buSzPts val="1500"/>
              <a:buNone/>
              <a:defRPr sz="11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300"/>
              <a:buNone/>
              <a:defRPr sz="9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000"/>
              <a:buNone/>
              <a:defRPr sz="700"/>
            </a:lvl9pPr>
          </a:lstStyle>
          <a:p/>
        </p:txBody>
      </p:sp>
      <p:sp>
        <p:nvSpPr>
          <p:cNvPr id="131" name="Google Shape;131;p23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1113234" y="514350"/>
            <a:ext cx="751403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1113234" y="3257550"/>
            <a:ext cx="7514035" cy="1085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spcBef>
                <a:spcPts val="30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sz="1100"/>
          </a:p>
        </p:txBody>
      </p:sp>
      <p:sp>
        <p:nvSpPr>
          <p:cNvPr id="142" name="Google Shape;142;p25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sz="1100"/>
          </a:p>
        </p:txBody>
      </p:sp>
      <p:sp>
        <p:nvSpPr>
          <p:cNvPr id="143" name="Google Shape;143;p25"/>
          <p:cNvSpPr txBox="1"/>
          <p:nvPr>
            <p:ph type="title"/>
          </p:nvPr>
        </p:nvSpPr>
        <p:spPr>
          <a:xfrm>
            <a:off x="1656159" y="514350"/>
            <a:ext cx="6742509" cy="205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1827608" y="2571749"/>
            <a:ext cx="6399611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2000"/>
              <a:buFont typeface="Corbel"/>
              <a:buNone/>
              <a:defRPr sz="14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200"/>
              <a:buFont typeface="Corbel"/>
              <a:buNone/>
              <a:defRPr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2000"/>
              <a:buFont typeface="Corbel"/>
              <a:buNone/>
              <a:defRPr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700"/>
              <a:buFont typeface="Corbel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500"/>
              <a:buFont typeface="Corbel"/>
              <a:buNone/>
              <a:defRPr/>
            </a:lvl5pPr>
            <a:lvl6pPr indent="-355600" lvl="5" marL="27432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2" type="body"/>
          </p:nvPr>
        </p:nvSpPr>
        <p:spPr>
          <a:xfrm>
            <a:off x="1113233" y="3257550"/>
            <a:ext cx="7514033" cy="1085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spcBef>
                <a:spcPts val="30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1113235" y="2481436"/>
            <a:ext cx="7514032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1113234" y="3583036"/>
            <a:ext cx="7514033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spcBef>
                <a:spcPts val="30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2" name="Google Shape;152;p26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sz="1100"/>
          </a:p>
        </p:txBody>
      </p:sp>
      <p:sp>
        <p:nvSpPr>
          <p:cNvPr id="157" name="Google Shape;157;p27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sz="1100"/>
          </a:p>
        </p:txBody>
      </p:sp>
      <p:sp>
        <p:nvSpPr>
          <p:cNvPr id="158" name="Google Shape;158;p27"/>
          <p:cNvSpPr txBox="1"/>
          <p:nvPr>
            <p:ph type="title"/>
          </p:nvPr>
        </p:nvSpPr>
        <p:spPr>
          <a:xfrm>
            <a:off x="1656159" y="514350"/>
            <a:ext cx="6742509" cy="205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1113235" y="2914650"/>
            <a:ext cx="7514033" cy="6667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600"/>
              <a:buNone/>
              <a:defRPr b="0" sz="1800" cap="none">
                <a:solidFill>
                  <a:schemeClr val="dk1"/>
                </a:solidFill>
              </a:defRPr>
            </a:lvl1pPr>
            <a:lvl2pPr indent="-355600" lvl="1" marL="914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60" name="Google Shape;160;p27"/>
          <p:cNvSpPr txBox="1"/>
          <p:nvPr>
            <p:ph idx="2" type="body"/>
          </p:nvPr>
        </p:nvSpPr>
        <p:spPr>
          <a:xfrm>
            <a:off x="1113234" y="3581400"/>
            <a:ext cx="7514033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spcBef>
                <a:spcPts val="30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1113235" y="514350"/>
            <a:ext cx="7514034" cy="2045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1113234" y="2628900"/>
            <a:ext cx="7514035" cy="628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3000"/>
              <a:buNone/>
              <a:defRPr b="0" sz="2100" cap="none">
                <a:solidFill>
                  <a:schemeClr val="dk1"/>
                </a:solidFill>
              </a:defRPr>
            </a:lvl1pPr>
            <a:lvl2pPr indent="-355600" lvl="1" marL="914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2" type="body"/>
          </p:nvPr>
        </p:nvSpPr>
        <p:spPr>
          <a:xfrm>
            <a:off x="1113233" y="3257550"/>
            <a:ext cx="7514035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8" name="Google Shape;168;p28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28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 rot="5400000">
            <a:off x="3698675" y="-585193"/>
            <a:ext cx="2343151" cy="75140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9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 rot="5400000">
            <a:off x="6048855" y="1764987"/>
            <a:ext cx="3829050" cy="132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 rot="5400000">
            <a:off x="2206112" y="-578528"/>
            <a:ext cx="3829050" cy="60148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80" name="Google Shape;180;p30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30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32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198" name="Google Shape;198;p32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9" name="Google Shape;199;p32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00" name="Google Shape;200;p32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01" name="Google Shape;201;p32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02" name="Google Shape;202;p32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03" name="Google Shape;203;p32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04" name="Google Shape;204;p32"/>
          <p:cNvSpPr txBox="1"/>
          <p:nvPr>
            <p:ph type="ctrTitle"/>
          </p:nvPr>
        </p:nvSpPr>
        <p:spPr>
          <a:xfrm>
            <a:off x="2196301" y="1035051"/>
            <a:ext cx="6430967" cy="196214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rbe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32"/>
          <p:cNvSpPr txBox="1"/>
          <p:nvPr>
            <p:ph idx="1" type="subTitle"/>
          </p:nvPr>
        </p:nvSpPr>
        <p:spPr>
          <a:xfrm>
            <a:off x="3386533" y="2997200"/>
            <a:ext cx="5240734" cy="10414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3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32"/>
          <p:cNvSpPr txBox="1"/>
          <p:nvPr>
            <p:ph idx="11" type="ftr"/>
          </p:nvPr>
        </p:nvSpPr>
        <p:spPr>
          <a:xfrm>
            <a:off x="3999309" y="4412456"/>
            <a:ext cx="32430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32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1113233" y="2000249"/>
            <a:ext cx="7514035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212" name="Google Shape;212;p33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3" name="Google Shape;213;p33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3"/>
          <p:cNvSpPr txBox="1"/>
          <p:nvPr>
            <p:ph idx="12" type="sldNum"/>
          </p:nvPr>
        </p:nvSpPr>
        <p:spPr>
          <a:xfrm>
            <a:off x="8213892" y="4400348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1929209" y="2000249"/>
            <a:ext cx="6698060" cy="158278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b="0" sz="3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1929208" y="3583036"/>
            <a:ext cx="6698061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8" name="Google Shape;218;p34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9" name="Google Shape;219;p34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34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1113234" y="2000249"/>
            <a:ext cx="3671291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1400"/>
            </a:lvl1pPr>
            <a:lvl2pPr indent="-3365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115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4pPr>
            <a:lvl5pPr indent="-3111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5pPr>
            <a:lvl6pPr indent="-31115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6pPr>
            <a:lvl7pPr indent="-31115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7pPr>
            <a:lvl8pPr indent="-31115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8pPr>
            <a:lvl9pPr indent="-31115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300"/>
              <a:buChar char="•"/>
              <a:defRPr sz="900"/>
            </a:lvl9pPr>
          </a:lstStyle>
          <a:p/>
        </p:txBody>
      </p:sp>
      <p:sp>
        <p:nvSpPr>
          <p:cNvPr id="224" name="Google Shape;224;p35"/>
          <p:cNvSpPr txBox="1"/>
          <p:nvPr>
            <p:ph idx="2" type="body"/>
          </p:nvPr>
        </p:nvSpPr>
        <p:spPr>
          <a:xfrm>
            <a:off x="4955975" y="2000250"/>
            <a:ext cx="3671292" cy="2343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1400"/>
            </a:lvl1pPr>
            <a:lvl2pPr indent="-3365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115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4pPr>
            <a:lvl5pPr indent="-3111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5pPr>
            <a:lvl6pPr indent="-31115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6pPr>
            <a:lvl7pPr indent="-31115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7pPr>
            <a:lvl8pPr indent="-31115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8pPr>
            <a:lvl9pPr indent="-31115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300"/>
              <a:buChar char="•"/>
              <a:defRPr sz="900"/>
            </a:lvl9pPr>
          </a:lstStyle>
          <a:p/>
        </p:txBody>
      </p:sp>
      <p:sp>
        <p:nvSpPr>
          <p:cNvPr id="225" name="Google Shape;225;p35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" name="Google Shape;226;p35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5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1329134" y="1993900"/>
            <a:ext cx="345539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3000"/>
              <a:buNone/>
              <a:defRPr b="0" sz="21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700"/>
              <a:buNone/>
              <a:defRPr b="1" sz="1200"/>
            </a:lvl9pPr>
          </a:lstStyle>
          <a:p/>
        </p:txBody>
      </p:sp>
      <p:sp>
        <p:nvSpPr>
          <p:cNvPr id="231" name="Google Shape;231;p36"/>
          <p:cNvSpPr txBox="1"/>
          <p:nvPr>
            <p:ph idx="2" type="body"/>
          </p:nvPr>
        </p:nvSpPr>
        <p:spPr>
          <a:xfrm>
            <a:off x="1113233" y="2501503"/>
            <a:ext cx="3671292" cy="18418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1400"/>
            </a:lvl1pPr>
            <a:lvl2pPr indent="-3365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115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4pPr>
            <a:lvl5pPr indent="-3111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5pPr>
            <a:lvl6pPr indent="-31115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6pPr>
            <a:lvl7pPr indent="-31115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7pPr>
            <a:lvl8pPr indent="-31115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8pPr>
            <a:lvl9pPr indent="-31115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300"/>
              <a:buChar char="•"/>
              <a:defRPr sz="900"/>
            </a:lvl9pPr>
          </a:lstStyle>
          <a:p/>
        </p:txBody>
      </p:sp>
      <p:sp>
        <p:nvSpPr>
          <p:cNvPr id="232" name="Google Shape;232;p36"/>
          <p:cNvSpPr txBox="1"/>
          <p:nvPr>
            <p:ph idx="3" type="body"/>
          </p:nvPr>
        </p:nvSpPr>
        <p:spPr>
          <a:xfrm>
            <a:off x="5160365" y="2000250"/>
            <a:ext cx="3466903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3000"/>
              <a:buNone/>
              <a:defRPr b="0" sz="21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700"/>
              <a:buNone/>
              <a:defRPr b="1" sz="1200"/>
            </a:lvl9pPr>
          </a:lstStyle>
          <a:p/>
        </p:txBody>
      </p:sp>
      <p:sp>
        <p:nvSpPr>
          <p:cNvPr id="233" name="Google Shape;233;p36"/>
          <p:cNvSpPr txBox="1"/>
          <p:nvPr>
            <p:ph idx="4" type="body"/>
          </p:nvPr>
        </p:nvSpPr>
        <p:spPr>
          <a:xfrm>
            <a:off x="4955975" y="2501503"/>
            <a:ext cx="3671292" cy="18418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1400"/>
            </a:lvl1pPr>
            <a:lvl2pPr indent="-33655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2pPr>
            <a:lvl3pPr indent="-3238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115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4pPr>
            <a:lvl5pPr indent="-3111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5pPr>
            <a:lvl6pPr indent="-31115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6pPr>
            <a:lvl7pPr indent="-31115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7pPr>
            <a:lvl8pPr indent="-31115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8pPr>
            <a:lvl9pPr indent="-31115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300"/>
              <a:buChar char="•"/>
              <a:defRPr sz="900"/>
            </a:lvl9pPr>
          </a:lstStyle>
          <a:p/>
        </p:txBody>
      </p:sp>
      <p:sp>
        <p:nvSpPr>
          <p:cNvPr id="234" name="Google Shape;234;p36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" name="Google Shape;235;p36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36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37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37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37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38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38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1113234" y="1200150"/>
            <a:ext cx="2661841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b="0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3946525" y="514349"/>
            <a:ext cx="4680743" cy="3829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683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Char char="•"/>
              <a:defRPr sz="1500"/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1400"/>
            </a:lvl2pPr>
            <a:lvl3pPr indent="-33655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3pPr>
            <a:lvl4pPr indent="-32385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4pPr>
            <a:lvl5pPr indent="-3238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5pPr>
            <a:lvl6pPr indent="-32385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6pPr>
            <a:lvl7pPr indent="-32385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7pPr>
            <a:lvl8pPr indent="-32385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8pPr>
            <a:lvl9pPr indent="-32385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500"/>
              <a:buChar char="•"/>
              <a:defRPr sz="1100"/>
            </a:lvl9pPr>
          </a:lstStyle>
          <a:p/>
        </p:txBody>
      </p:sp>
      <p:sp>
        <p:nvSpPr>
          <p:cNvPr id="249" name="Google Shape;249;p39"/>
          <p:cNvSpPr txBox="1"/>
          <p:nvPr>
            <p:ph idx="2" type="body"/>
          </p:nvPr>
        </p:nvSpPr>
        <p:spPr>
          <a:xfrm>
            <a:off x="1113234" y="2228850"/>
            <a:ext cx="266184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7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0"/>
              <a:buNone/>
              <a:defRPr sz="700"/>
            </a:lvl9pPr>
          </a:lstStyle>
          <a:p/>
        </p:txBody>
      </p:sp>
      <p:sp>
        <p:nvSpPr>
          <p:cNvPr id="250" name="Google Shape;250;p39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39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1112043" y="1314449"/>
            <a:ext cx="4069619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rbel"/>
              <a:buNone/>
              <a:defRPr b="0"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5" name="Google Shape;255;p40"/>
          <p:cNvSpPr/>
          <p:nvPr>
            <p:ph idx="2" type="pic"/>
          </p:nvPr>
        </p:nvSpPr>
        <p:spPr>
          <a:xfrm>
            <a:off x="5696012" y="685800"/>
            <a:ext cx="2460731" cy="3429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40"/>
          <p:cNvSpPr txBox="1"/>
          <p:nvPr>
            <p:ph idx="1" type="body"/>
          </p:nvPr>
        </p:nvSpPr>
        <p:spPr>
          <a:xfrm>
            <a:off x="1112043" y="2343149"/>
            <a:ext cx="406961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0"/>
              <a:buNone/>
              <a:defRPr sz="700"/>
            </a:lvl9pPr>
          </a:lstStyle>
          <a:p/>
        </p:txBody>
      </p:sp>
      <p:sp>
        <p:nvSpPr>
          <p:cNvPr id="257" name="Google Shape;257;p40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40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9" name="Google Shape;259;p40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1113233" y="3549649"/>
            <a:ext cx="7514033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b="0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" name="Google Shape;262;p41"/>
          <p:cNvSpPr/>
          <p:nvPr>
            <p:ph idx="2" type="pic"/>
          </p:nvPr>
        </p:nvSpPr>
        <p:spPr>
          <a:xfrm>
            <a:off x="1789509" y="699084"/>
            <a:ext cx="6169458" cy="2373732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41"/>
          <p:cNvSpPr txBox="1"/>
          <p:nvPr>
            <p:ph idx="1" type="body"/>
          </p:nvPr>
        </p:nvSpPr>
        <p:spPr>
          <a:xfrm>
            <a:off x="1113233" y="3974702"/>
            <a:ext cx="7514033" cy="370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000"/>
              <a:buNone/>
              <a:defRPr sz="700"/>
            </a:lvl9pPr>
          </a:lstStyle>
          <a:p/>
        </p:txBody>
      </p:sp>
      <p:sp>
        <p:nvSpPr>
          <p:cNvPr id="264" name="Google Shape;264;p41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41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41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1113234" y="514350"/>
            <a:ext cx="751403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9" name="Google Shape;269;p42"/>
          <p:cNvSpPr txBox="1"/>
          <p:nvPr>
            <p:ph idx="1" type="body"/>
          </p:nvPr>
        </p:nvSpPr>
        <p:spPr>
          <a:xfrm>
            <a:off x="1113234" y="3257550"/>
            <a:ext cx="7514035" cy="1085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1" name="Google Shape;271;p42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2" name="Google Shape;272;p42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3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3"/>
          <p:cNvSpPr txBox="1"/>
          <p:nvPr>
            <p:ph type="title"/>
          </p:nvPr>
        </p:nvSpPr>
        <p:spPr>
          <a:xfrm>
            <a:off x="1656159" y="514350"/>
            <a:ext cx="6742509" cy="205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43"/>
          <p:cNvSpPr txBox="1"/>
          <p:nvPr>
            <p:ph idx="1" type="body"/>
          </p:nvPr>
        </p:nvSpPr>
        <p:spPr>
          <a:xfrm>
            <a:off x="1827608" y="2571749"/>
            <a:ext cx="6399611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Corbe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Corbe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Corbe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Font typeface="Corbe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Corbel"/>
              <a:buNone/>
              <a:defRPr/>
            </a:lvl5pPr>
            <a:lvl6pPr indent="-355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278" name="Google Shape;278;p43"/>
          <p:cNvSpPr txBox="1"/>
          <p:nvPr>
            <p:ph idx="2" type="body"/>
          </p:nvPr>
        </p:nvSpPr>
        <p:spPr>
          <a:xfrm>
            <a:off x="1113233" y="3257550"/>
            <a:ext cx="7514033" cy="1085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9" name="Google Shape;279;p43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0" name="Google Shape;280;p43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1" name="Google Shape;281;p43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1113235" y="2481436"/>
            <a:ext cx="7514032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4" name="Google Shape;284;p44"/>
          <p:cNvSpPr txBox="1"/>
          <p:nvPr>
            <p:ph idx="1" type="body"/>
          </p:nvPr>
        </p:nvSpPr>
        <p:spPr>
          <a:xfrm>
            <a:off x="1113234" y="3583036"/>
            <a:ext cx="7514033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5" name="Google Shape;285;p44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44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4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5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5"/>
          <p:cNvSpPr txBox="1"/>
          <p:nvPr>
            <p:ph type="title"/>
          </p:nvPr>
        </p:nvSpPr>
        <p:spPr>
          <a:xfrm>
            <a:off x="1656159" y="514350"/>
            <a:ext cx="6742509" cy="205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2" name="Google Shape;292;p45"/>
          <p:cNvSpPr txBox="1"/>
          <p:nvPr>
            <p:ph idx="1" type="body"/>
          </p:nvPr>
        </p:nvSpPr>
        <p:spPr>
          <a:xfrm>
            <a:off x="1113235" y="2914650"/>
            <a:ext cx="7514033" cy="6667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  <a:defRPr b="0" sz="1800" cap="none">
                <a:solidFill>
                  <a:schemeClr val="dk1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293" name="Google Shape;293;p45"/>
          <p:cNvSpPr txBox="1"/>
          <p:nvPr>
            <p:ph idx="2" type="body"/>
          </p:nvPr>
        </p:nvSpPr>
        <p:spPr>
          <a:xfrm>
            <a:off x="1113234" y="3581400"/>
            <a:ext cx="7514033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4" name="Google Shape;294;p45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45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6" name="Google Shape;296;p45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1113235" y="514350"/>
            <a:ext cx="7514034" cy="2045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9" name="Google Shape;299;p46"/>
          <p:cNvSpPr txBox="1"/>
          <p:nvPr>
            <p:ph idx="1" type="body"/>
          </p:nvPr>
        </p:nvSpPr>
        <p:spPr>
          <a:xfrm>
            <a:off x="1113234" y="2628900"/>
            <a:ext cx="7514035" cy="628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3000"/>
              <a:buNone/>
              <a:defRPr b="0" sz="2100" cap="none">
                <a:solidFill>
                  <a:schemeClr val="dk1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300" name="Google Shape;300;p46"/>
          <p:cNvSpPr txBox="1"/>
          <p:nvPr>
            <p:ph idx="2" type="body"/>
          </p:nvPr>
        </p:nvSpPr>
        <p:spPr>
          <a:xfrm>
            <a:off x="1113233" y="3257550"/>
            <a:ext cx="7514035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1" name="Google Shape;301;p46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2" name="Google Shape;302;p46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3" name="Google Shape;303;p46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 rot="5400000">
            <a:off x="3698675" y="-585193"/>
            <a:ext cx="2343151" cy="75140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307" name="Google Shape;307;p47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47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9" name="Google Shape;309;p47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 rot="5400000">
            <a:off x="6048855" y="1764987"/>
            <a:ext cx="3829050" cy="132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 rot="5400000">
            <a:off x="2206112" y="-578528"/>
            <a:ext cx="3829050" cy="60148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313" name="Google Shape;313;p48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48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48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2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52" name="Google Shape;52;p13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3" name="Google Shape;53;p13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54" name="Google Shape;54;p13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55" name="Google Shape;55;p13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56" name="Google Shape;56;p13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57" name="Google Shape;57;p13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58" name="Google Shape;58;p13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b="0" i="0" sz="3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1113233" y="2000249"/>
            <a:ext cx="7514035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937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1186C3"/>
              </a:buClr>
              <a:buSzPts val="26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683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22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6550" lvl="3" marL="18288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7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2385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23850" lvl="6" marL="32004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23850" lvl="7" marL="36576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23850" lvl="8" marL="4114800" marR="0" rtl="0" algn="l">
              <a:spcBef>
                <a:spcPts val="500"/>
              </a:spcBef>
              <a:spcAft>
                <a:spcPts val="50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31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185" name="Google Shape;185;p31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6" name="Google Shape;186;p3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87" name="Google Shape;187;p3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88" name="Google Shape;188;p3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89" name="Google Shape;189;p3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90" name="Google Shape;190;p3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91" name="Google Shape;191;p31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b="0" i="0" sz="3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1113233" y="2000249"/>
            <a:ext cx="7514035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937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186C3"/>
              </a:buClr>
              <a:buSzPts val="26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22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7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3" name="Google Shape;193;p31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5" name="Google Shape;195;p31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ctrTitle"/>
          </p:nvPr>
        </p:nvSpPr>
        <p:spPr>
          <a:xfrm>
            <a:off x="531845" y="461218"/>
            <a:ext cx="8348566" cy="186210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rbel"/>
              <a:buNone/>
            </a:pPr>
            <a:r>
              <a:rPr lang="en"/>
              <a:t>Fine-Tuning Phi-2 for Dialogue Summarization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/>
          <p:nvPr>
            <p:ph type="title"/>
          </p:nvPr>
        </p:nvSpPr>
        <p:spPr>
          <a:xfrm>
            <a:off x="1113233" y="514350"/>
            <a:ext cx="7514100" cy="1314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Effect of the Hyperparameters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8"/>
          <p:cNvSpPr txBox="1"/>
          <p:nvPr>
            <p:ph idx="1" type="body"/>
          </p:nvPr>
        </p:nvSpPr>
        <p:spPr>
          <a:xfrm>
            <a:off x="1113232" y="2000249"/>
            <a:ext cx="7514100" cy="2343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225" y="1250875"/>
            <a:ext cx="7514100" cy="33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9"/>
          <p:cNvSpPr txBox="1"/>
          <p:nvPr>
            <p:ph type="title"/>
          </p:nvPr>
        </p:nvSpPr>
        <p:spPr>
          <a:xfrm>
            <a:off x="1113233" y="514350"/>
            <a:ext cx="7514100" cy="1314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Effect of the Hyperparameters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9"/>
          <p:cNvSpPr txBox="1"/>
          <p:nvPr>
            <p:ph idx="1" type="body"/>
          </p:nvPr>
        </p:nvSpPr>
        <p:spPr>
          <a:xfrm>
            <a:off x="1113232" y="2000249"/>
            <a:ext cx="7514100" cy="2343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225" y="1365625"/>
            <a:ext cx="7514100" cy="32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/>
          <p:nvPr>
            <p:ph type="title"/>
          </p:nvPr>
        </p:nvSpPr>
        <p:spPr>
          <a:xfrm>
            <a:off x="1113233" y="514350"/>
            <a:ext cx="7514100" cy="1314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Effect of the Hyperparameters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0"/>
          <p:cNvSpPr txBox="1"/>
          <p:nvPr>
            <p:ph idx="1" type="body"/>
          </p:nvPr>
        </p:nvSpPr>
        <p:spPr>
          <a:xfrm>
            <a:off x="1113225" y="1610850"/>
            <a:ext cx="7514100" cy="273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We need to fine-tune all layers to achieve a result similar to full fine-tuning.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full fine-tuning is not feasible, we usually train only the attention layers (query, key, and value).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Studies have shown that the rank does not affect the result when fine-tuning all layers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1"/>
          <p:cNvSpPr txBox="1"/>
          <p:nvPr>
            <p:ph type="title"/>
          </p:nvPr>
        </p:nvSpPr>
        <p:spPr>
          <a:xfrm>
            <a:off x="1113225" y="514350"/>
            <a:ext cx="7514100" cy="871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Quantized LORA</a:t>
            </a:r>
            <a:endParaRPr/>
          </a:p>
        </p:txBody>
      </p:sp>
      <p:sp>
        <p:nvSpPr>
          <p:cNvPr id="406" name="Google Shape;406;p61"/>
          <p:cNvSpPr txBox="1"/>
          <p:nvPr>
            <p:ph idx="1" type="body"/>
          </p:nvPr>
        </p:nvSpPr>
        <p:spPr>
          <a:xfrm>
            <a:off x="1113225" y="1515400"/>
            <a:ext cx="7514100" cy="2828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models grow larger, fine-tuning them becomes increasingly expensive in terms of memory and computation. While LoRA reduces the number of trainable parameters, it still requires storing the full model in memory.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QLoRA (Quantized LoRA) solves this problem by compressing the base model into 4-bit precision, allowing fine-tuning of massive models on consumer GPUs—all while maintaining performance close to full fine-tuning.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2"/>
          <p:cNvSpPr txBox="1"/>
          <p:nvPr>
            <p:ph type="title"/>
          </p:nvPr>
        </p:nvSpPr>
        <p:spPr>
          <a:xfrm>
            <a:off x="1113225" y="514350"/>
            <a:ext cx="7514100" cy="80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QLORA work?</a:t>
            </a:r>
            <a:endParaRPr/>
          </a:p>
        </p:txBody>
      </p:sp>
      <p:sp>
        <p:nvSpPr>
          <p:cNvPr id="412" name="Google Shape;412;p62"/>
          <p:cNvSpPr txBox="1"/>
          <p:nvPr>
            <p:ph idx="1" type="body"/>
          </p:nvPr>
        </p:nvSpPr>
        <p:spPr>
          <a:xfrm>
            <a:off x="1113232" y="2000249"/>
            <a:ext cx="7514100" cy="2343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75" y="2000250"/>
            <a:ext cx="3924899" cy="22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425" y="2000250"/>
            <a:ext cx="3924900" cy="22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 txBox="1"/>
          <p:nvPr>
            <p:ph type="title"/>
          </p:nvPr>
        </p:nvSpPr>
        <p:spPr>
          <a:xfrm>
            <a:off x="1113225" y="514350"/>
            <a:ext cx="7514100" cy="86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QLORA work?</a:t>
            </a:r>
            <a:endParaRPr/>
          </a:p>
        </p:txBody>
      </p:sp>
      <p:sp>
        <p:nvSpPr>
          <p:cNvPr id="420" name="Google Shape;420;p63"/>
          <p:cNvSpPr txBox="1"/>
          <p:nvPr>
            <p:ph idx="1" type="body"/>
          </p:nvPr>
        </p:nvSpPr>
        <p:spPr>
          <a:xfrm>
            <a:off x="1113232" y="2000249"/>
            <a:ext cx="7514100" cy="2343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75" y="2000250"/>
            <a:ext cx="3973676" cy="234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775" y="2000250"/>
            <a:ext cx="3639550" cy="23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"/>
          <p:cNvSpPr txBox="1"/>
          <p:nvPr>
            <p:ph type="title"/>
          </p:nvPr>
        </p:nvSpPr>
        <p:spPr>
          <a:xfrm>
            <a:off x="1113225" y="514350"/>
            <a:ext cx="75141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</a:pPr>
            <a:r>
              <a:rPr lang="en"/>
              <a:t>	BitsAndBytes and PEFT </a:t>
            </a:r>
            <a:endParaRPr/>
          </a:p>
        </p:txBody>
      </p:sp>
      <p:sp>
        <p:nvSpPr>
          <p:cNvPr id="428" name="Google Shape;428;p64"/>
          <p:cNvSpPr txBox="1"/>
          <p:nvPr>
            <p:ph idx="1" type="body"/>
          </p:nvPr>
        </p:nvSpPr>
        <p:spPr>
          <a:xfrm>
            <a:off x="1068725" y="1218300"/>
            <a:ext cx="7781400" cy="37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bitsandbytes library is a lightweight, open-source library that focuses on optimizing large language models for efficiency. It provides tools for quantization and memory-efficient training, which are essential when working with models like Phi-2 during fine-tuning tasks such as QLoRA (Quantized Low-Rank Adaptation). We loaded Phi-2 model in 4 bites.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PEFT library is an open-source library designed to efficiently fine-tune      large language models without updating all model parameters. It enables low-rank adaptation (LoRA) and other parameter-efficient techniques, drastically reducing memory and compute requirements. PEFT is widely used in fine-tuning tasks like QLoRA, where only a small fraction of the model’s weights are updated, making training feasible on consumer GPUs.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5"/>
          <p:cNvSpPr txBox="1"/>
          <p:nvPr>
            <p:ph type="title"/>
          </p:nvPr>
        </p:nvSpPr>
        <p:spPr>
          <a:xfrm>
            <a:off x="1113232" y="179699"/>
            <a:ext cx="7514035" cy="106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DialogSum dataset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65"/>
          <p:cNvSpPr txBox="1"/>
          <p:nvPr>
            <p:ph idx="1" type="body"/>
          </p:nvPr>
        </p:nvSpPr>
        <p:spPr>
          <a:xfrm>
            <a:off x="1216927" y="1128269"/>
            <a:ext cx="7514035" cy="3255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DialogSum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dataset, developed by Karthick Kaliannan Neelamohan, is a large-scale resource designed for dialogue summarization tasks. It comprises of large number of dialogues, each accompanied by a human-written summary and a topic label. The dataset is divided into training, validation, and test sets, facilitating the development and evaluation of summarization models.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Dataset Structure: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Training Set: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12,500 dialogues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Validation Set: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500 dialogues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Test Set: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1,500 dialogues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Structure of the dataset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6"/>
          <p:cNvSpPr txBox="1"/>
          <p:nvPr>
            <p:ph idx="1" type="body"/>
          </p:nvPr>
        </p:nvSpPr>
        <p:spPr>
          <a:xfrm>
            <a:off x="1113233" y="1651457"/>
            <a:ext cx="7514035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Each dialogue is structured with the following fields: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id: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Unique identifier for the dialogue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dialogue: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The conversation text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summary: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A concise summary of the dialogue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topic: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A one-liner indicating the main topic of the dialogue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7"/>
          <p:cNvSpPr txBox="1"/>
          <p:nvPr>
            <p:ph type="title"/>
          </p:nvPr>
        </p:nvSpPr>
        <p:spPr>
          <a:xfrm>
            <a:off x="1113233" y="288107"/>
            <a:ext cx="7514035" cy="1008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/>
              <a:t>Significance to our Model</a:t>
            </a:r>
            <a:endParaRPr/>
          </a:p>
        </p:txBody>
      </p:sp>
      <p:sp>
        <p:nvSpPr>
          <p:cNvPr id="446" name="Google Shape;446;p67"/>
          <p:cNvSpPr txBox="1"/>
          <p:nvPr>
            <p:ph idx="1" type="body"/>
          </p:nvPr>
        </p:nvSpPr>
        <p:spPr>
          <a:xfrm>
            <a:off x="1113233" y="1140643"/>
            <a:ext cx="7514035" cy="369530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Utilizing the DialogSum dataset with 12,500 training examples offers several advantages: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Diverse Real-Life Scenarios: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The dialogues encompass a wide range of everyday topics, including schooling, work, medication, shopping, leisure, and travel. This diversity ensures that our model is exposed to various conversational contexts, enhancing its generalization capabilities.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Clear Communication Patterns: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The dataset features dialogues with distinct communication patterns and intents, providing a solid foundation for training models to understand and summarize conversations effectively. 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Structured Data Format: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The consistent structure of each dialogue, summary, and topic label facilitates straightforward preprocessing and integration into our model's training pipeline.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Benchmarking and Evaluation: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The availability of validation and test sets allows for rigorous evaluation of our model's performance, enabling us to benchmark against established standards in the field.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By leveraging the DialogSum dataset, our model can learn to generate accurate and contextually relevant summaries, thereby advancing the field of dialogue summarization.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>
            <p:ph type="title"/>
          </p:nvPr>
        </p:nvSpPr>
        <p:spPr>
          <a:xfrm>
            <a:off x="1113232" y="171450"/>
            <a:ext cx="75141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Model and Algorithms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50"/>
          <p:cNvSpPr txBox="1"/>
          <p:nvPr>
            <p:ph idx="1" type="body"/>
          </p:nvPr>
        </p:nvSpPr>
        <p:spPr>
          <a:xfrm>
            <a:off x="1113236" y="1265305"/>
            <a:ext cx="27078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b="1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Base Model</a:t>
            </a:r>
            <a:r>
              <a:rPr b="0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Phi-2, known for its robust performance in NLP tasks.</a:t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b="1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Training Techniques</a:t>
            </a:r>
            <a:r>
              <a:rPr b="0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Loss optimization using sequence-to-sequence methods.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Adaptation for multi-turn dialogue summarization using fine-tuned weights.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0865" y="1133669"/>
            <a:ext cx="5059181" cy="390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8"/>
          <p:cNvSpPr txBox="1"/>
          <p:nvPr>
            <p:ph type="title"/>
          </p:nvPr>
        </p:nvSpPr>
        <p:spPr>
          <a:xfrm>
            <a:off x="1113233" y="514350"/>
            <a:ext cx="7514035" cy="894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1851"/>
              <a:buNone/>
            </a:pPr>
            <a:r>
              <a:rPr lang="en"/>
              <a:t>Model Performance Comparison: Original vs. PEFT Model</a:t>
            </a:r>
            <a:endParaRPr/>
          </a:p>
        </p:txBody>
      </p:sp>
      <p:sp>
        <p:nvSpPr>
          <p:cNvPr id="452" name="Google Shape;452;p68"/>
          <p:cNvSpPr txBox="1"/>
          <p:nvPr>
            <p:ph idx="1" type="body"/>
          </p:nvPr>
        </p:nvSpPr>
        <p:spPr>
          <a:xfrm>
            <a:off x="1113225" y="1359500"/>
            <a:ext cx="7514100" cy="3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40000" lnSpcReduction="20000"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77777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evaluated the performance of two models using ROUGE scores, a standard metric for text summarization tasks. Below is a summary of the results and their implications: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77777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ROUGE Scores:</a:t>
            </a:r>
            <a:endParaRPr/>
          </a:p>
          <a:p>
            <a:pPr indent="-30988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77777"/>
              <a:buChar char="•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ROUGE-1 (Unigram Overlap):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988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213333"/>
              <a:buChar char="•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Original Model: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0.3524</a:t>
            </a:r>
            <a:endParaRPr/>
          </a:p>
          <a:p>
            <a:pPr indent="-30988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213333"/>
              <a:buChar char="•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PEFT Model: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0.3497</a:t>
            </a:r>
            <a:endParaRPr/>
          </a:p>
          <a:p>
            <a:pPr indent="0" lvl="1" marL="55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213333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Change: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-0.28% (slightly worse)</a:t>
            </a:r>
            <a:endParaRPr/>
          </a:p>
          <a:p>
            <a:pPr indent="-30988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77777"/>
              <a:buChar char="•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ROUGE-2 (Bigram Overlap):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988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213333"/>
              <a:buChar char="•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Original Model: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0.1291</a:t>
            </a:r>
            <a:endParaRPr/>
          </a:p>
          <a:p>
            <a:pPr indent="-30988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213333"/>
              <a:buChar char="•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PEFT Model: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0.1234</a:t>
            </a:r>
            <a:endParaRPr/>
          </a:p>
          <a:p>
            <a:pPr indent="0" lvl="1" marL="55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213333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Change: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-0.57% (slightly worse)</a:t>
            </a:r>
            <a:endParaRPr/>
          </a:p>
          <a:p>
            <a:pPr indent="-30988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77777"/>
              <a:buChar char="•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ROUGE-L (Longest Common Subsequence):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988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213333"/>
              <a:buChar char="•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Original Model: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0.2632</a:t>
            </a:r>
            <a:endParaRPr/>
          </a:p>
          <a:p>
            <a:pPr indent="-30988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213333"/>
              <a:buChar char="•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PEFT Model: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0.2770</a:t>
            </a:r>
            <a:endParaRPr/>
          </a:p>
          <a:p>
            <a:pPr indent="0" lvl="1" marL="55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213333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Change: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+1.37% (improved)</a:t>
            </a:r>
            <a:endParaRPr/>
          </a:p>
          <a:p>
            <a:pPr indent="-30988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77777"/>
              <a:buChar char="•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ROUGE-Lsum (Summarized Longest Common Subsequence):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988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213333"/>
              <a:buChar char="•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Original Model: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0.2614</a:t>
            </a:r>
            <a:endParaRPr/>
          </a:p>
          <a:p>
            <a:pPr indent="-30988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213333"/>
              <a:buChar char="•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PEFT Model: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0.2769</a:t>
            </a:r>
            <a:endParaRPr/>
          </a:p>
          <a:p>
            <a:pPr indent="0" lvl="1" marL="55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213333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Change: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+1.55% (improved)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7777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9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Concluding Remarks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69"/>
          <p:cNvSpPr txBox="1"/>
          <p:nvPr>
            <p:ph idx="1" type="body"/>
          </p:nvPr>
        </p:nvSpPr>
        <p:spPr>
          <a:xfrm>
            <a:off x="1064246" y="1601365"/>
            <a:ext cx="7514035" cy="2849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Through this project, we explored the process of fine-tuning a pre-trained language model, 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Phi-2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, for dialogue summarization using datasets like 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DialogSum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DialogSum-test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from Hugging Face. Our work demonstrated how fine-tuning can adapt a large language model to handle specific tasks effectively.</a:t>
            </a:r>
            <a:endParaRPr/>
          </a:p>
          <a:p>
            <a:pPr indent="-215900" lvl="0" marL="215900" rtl="0" algn="l">
              <a:spcBef>
                <a:spcPts val="800"/>
              </a:spcBef>
              <a:spcAft>
                <a:spcPts val="0"/>
              </a:spcAft>
              <a:buSzPts val="2200"/>
              <a:buChar char="•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We used state-of-the-art methods like 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QLoRA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and integrated tools such as the 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bitsandbytes library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to optimize the process, ensuring computational efficiency while maintaining strong performance. This project allowed us to gain a deeper understanding of advanced NLP techniques, model optimization, and the practical challenges of working with conversational data.</a:t>
            </a:r>
            <a:endParaRPr/>
          </a:p>
          <a:p>
            <a:pPr indent="-50800" lvl="0" marL="215900" rtl="0" algn="l">
              <a:spcBef>
                <a:spcPts val="8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0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Key Takeaways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70"/>
          <p:cNvSpPr txBox="1"/>
          <p:nvPr>
            <p:ph idx="1" type="body"/>
          </p:nvPr>
        </p:nvSpPr>
        <p:spPr>
          <a:xfrm>
            <a:off x="1113233" y="1133831"/>
            <a:ext cx="7256327" cy="2354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Fine-tuning bridges the gap between general-purpose models and task-specific applications.</a:t>
            </a:r>
            <a:endParaRPr/>
          </a:p>
          <a:p>
            <a:pPr indent="-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Parameter-efficient methods like QLoRA make it possible to fine-tune large models on resource-constrained hardware.</a:t>
            </a:r>
            <a:endParaRPr/>
          </a:p>
          <a:p>
            <a:pPr indent="-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 like </a:t>
            </a:r>
            <a:r>
              <a:rPr b="1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bitsandbytes</a:t>
            </a:r>
            <a:r>
              <a:rPr b="0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simplify the quantization process, making training more efficient. </a:t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This project has been an insightful step into the world of large language models, providing us with valuable experience in handling datasets, algorithms, and model optimization techniques.</a:t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1"/>
          <p:cNvSpPr txBox="1"/>
          <p:nvPr>
            <p:ph type="title"/>
          </p:nvPr>
        </p:nvSpPr>
        <p:spPr>
          <a:xfrm>
            <a:off x="1099238" y="920232"/>
            <a:ext cx="7452269" cy="2417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Thank you for your attention! We look forward to your feedback and questions.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71"/>
          <p:cNvSpPr txBox="1"/>
          <p:nvPr/>
        </p:nvSpPr>
        <p:spPr>
          <a:xfrm>
            <a:off x="6134900" y="3671125"/>
            <a:ext cx="27879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Andrej Veljanoski 2/2021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Kristijan Milosheski 8/2021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Petar Cvetanoski 175/2021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type="title"/>
          </p:nvPr>
        </p:nvSpPr>
        <p:spPr>
          <a:xfrm>
            <a:off x="0" y="0"/>
            <a:ext cx="91188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Key Steps in Fine-Tuning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51"/>
          <p:cNvSpPr txBox="1"/>
          <p:nvPr>
            <p:ph idx="1" type="body"/>
          </p:nvPr>
        </p:nvSpPr>
        <p:spPr>
          <a:xfrm>
            <a:off x="951723" y="1071705"/>
            <a:ext cx="3023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-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b="1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Choose a Pre-Trained Model</a:t>
            </a:r>
            <a:r>
              <a:rPr b="0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Phi-2 was selected for its efficiency and performance in natural language tasks.</a:t>
            </a:r>
            <a:endParaRPr/>
          </a:p>
          <a:p>
            <a:pPr indent="-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b="1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Gather Relevant Datasets</a:t>
            </a:r>
            <a:r>
              <a:rPr b="0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Used </a:t>
            </a:r>
            <a:r>
              <a:rPr b="1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DialogSum</a:t>
            </a:r>
            <a:r>
              <a:rPr b="0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DialogSum-test</a:t>
            </a:r>
            <a:r>
              <a:rPr b="0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from Hugging Face</a:t>
            </a:r>
            <a:endParaRPr b="0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b="1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Preprocess the Data</a:t>
            </a:r>
            <a:r>
              <a:rPr b="0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Cleaned and split data into training, validation, and test sets.</a:t>
            </a:r>
            <a:endParaRPr/>
          </a:p>
          <a:p>
            <a:pPr indent="-952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b="1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Fine-Tune the Model</a:t>
            </a:r>
            <a:r>
              <a:rPr b="0" i="0" lang="en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Adjusted weights to adapt Phi-2 for dialogue summarization.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3927" y="1100537"/>
            <a:ext cx="4090450" cy="26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624" y="4087951"/>
            <a:ext cx="3235975" cy="8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 txBox="1"/>
          <p:nvPr>
            <p:ph type="title"/>
          </p:nvPr>
        </p:nvSpPr>
        <p:spPr>
          <a:xfrm>
            <a:off x="917290" y="52484"/>
            <a:ext cx="7514035" cy="927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LLM Fine-Tuning?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52"/>
          <p:cNvSpPr txBox="1"/>
          <p:nvPr>
            <p:ph idx="1" type="body"/>
          </p:nvPr>
        </p:nvSpPr>
        <p:spPr>
          <a:xfrm>
            <a:off x="832756" y="1140668"/>
            <a:ext cx="3198068" cy="3086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Fine-tuning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2200"/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	Specializes the model for a 	particular task</a:t>
            </a:r>
            <a:endParaRPr/>
          </a:p>
          <a:p>
            <a:pPr indent="-215900" lvl="0" marL="215900" rtl="0" algn="l">
              <a:spcBef>
                <a:spcPts val="800"/>
              </a:spcBef>
              <a:spcAft>
                <a:spcPts val="0"/>
              </a:spcAft>
              <a:buSzPts val="2200"/>
              <a:buChar char="•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Pre-training initializes the model’s understanding of the data and its structure.</a:t>
            </a:r>
            <a:endParaRPr/>
          </a:p>
          <a:p>
            <a:pPr indent="-50800" lvl="0" marL="215900" rtl="0" algn="l">
              <a:spcBef>
                <a:spcPts val="8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343" name="Google Shape;34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5753" y="1497563"/>
            <a:ext cx="4840545" cy="272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/>
          <p:nvPr>
            <p:ph type="title"/>
          </p:nvPr>
        </p:nvSpPr>
        <p:spPr>
          <a:xfrm>
            <a:off x="1113207" y="151613"/>
            <a:ext cx="75141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Fine-Tuning Methods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53"/>
          <p:cNvSpPr txBox="1"/>
          <p:nvPr>
            <p:ph idx="1" type="body"/>
          </p:nvPr>
        </p:nvSpPr>
        <p:spPr>
          <a:xfrm>
            <a:off x="1169240" y="923725"/>
            <a:ext cx="74580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Large language models (LLMs) like GPT and BERT are incredibly powerful but have millions or even billions of parameters. Full fine-tuning these models for every specific task: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l"/>
              <a:buChar char="●"/>
            </a:pPr>
            <a:r>
              <a:rPr lang="en"/>
              <a:t>Consumes enormous computational resources.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/>
              <a:t>Requires storage for multiple large models.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/>
              <a:t>Is inefficient for tasks where the data or model changes frequently.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Parameter-Efficient Fine-Tuning (PEFT)</a:t>
            </a:r>
            <a:r>
              <a:rPr lang="en"/>
              <a:t>:</a:t>
            </a:r>
            <a:br>
              <a:rPr lang="en"/>
            </a:br>
            <a:r>
              <a:rPr lang="en"/>
              <a:t>	Updates only a subset of the parameters, freezing the rest.</a:t>
            </a:r>
            <a:br>
              <a:rPr lang="en"/>
            </a:br>
            <a:r>
              <a:rPr lang="en"/>
              <a:t>	Efficient, maintains original weights, and reduces computational costs.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215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>
            <p:ph type="title"/>
          </p:nvPr>
        </p:nvSpPr>
        <p:spPr>
          <a:xfrm>
            <a:off x="1113225" y="221700"/>
            <a:ext cx="7514100" cy="1241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PEFT with Low-Rank Adaptation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54"/>
          <p:cNvSpPr txBox="1"/>
          <p:nvPr>
            <p:ph idx="1" type="body"/>
          </p:nvPr>
        </p:nvSpPr>
        <p:spPr>
          <a:xfrm>
            <a:off x="1113225" y="1588875"/>
            <a:ext cx="2751900" cy="2754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LoRA offers low-rank updates to efficiently fine-tune models while freezing the pretrained weights.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reduces storage and computational costs without sacrificing much performan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000" y="1463100"/>
            <a:ext cx="4895325" cy="28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5"/>
          <p:cNvSpPr txBox="1"/>
          <p:nvPr>
            <p:ph type="title"/>
          </p:nvPr>
        </p:nvSpPr>
        <p:spPr>
          <a:xfrm>
            <a:off x="1113225" y="514350"/>
            <a:ext cx="7514100" cy="74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 does LORA work?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55"/>
          <p:cNvSpPr txBox="1"/>
          <p:nvPr>
            <p:ph idx="1" type="body"/>
          </p:nvPr>
        </p:nvSpPr>
        <p:spPr>
          <a:xfrm>
            <a:off x="814950" y="1379475"/>
            <a:ext cx="7514100" cy="82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Instead of updating the entire weight matrix WWW during fine-tuning, LoRA introduces a low-rank decomposition of the weight updates.</a:t>
            </a:r>
            <a:endParaRPr/>
          </a:p>
        </p:txBody>
      </p:sp>
      <p:pic>
        <p:nvPicPr>
          <p:cNvPr id="366" name="Google Shape;3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550" y="2202363"/>
            <a:ext cx="547687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1113225" y="236475"/>
            <a:ext cx="7514100" cy="879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Matrix Decomposition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56"/>
          <p:cNvSpPr txBox="1"/>
          <p:nvPr>
            <p:ph idx="1" type="body"/>
          </p:nvPr>
        </p:nvSpPr>
        <p:spPr>
          <a:xfrm>
            <a:off x="1113225" y="1492800"/>
            <a:ext cx="7514100" cy="268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800" y="1447625"/>
            <a:ext cx="4613274" cy="28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00" y="1492800"/>
            <a:ext cx="3352800" cy="28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/>
          <p:nvPr>
            <p:ph type="title"/>
          </p:nvPr>
        </p:nvSpPr>
        <p:spPr>
          <a:xfrm>
            <a:off x="1113225" y="317775"/>
            <a:ext cx="7514100" cy="62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Hyperparameters in LoRA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57"/>
          <p:cNvSpPr txBox="1"/>
          <p:nvPr>
            <p:ph idx="1" type="body"/>
          </p:nvPr>
        </p:nvSpPr>
        <p:spPr>
          <a:xfrm>
            <a:off x="1113225" y="1500175"/>
            <a:ext cx="7514100" cy="284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7200"/>
              <a:t>Rank (r)</a:t>
            </a:r>
            <a:r>
              <a:rPr lang="en" sz="7200"/>
              <a:t>:</a:t>
            </a:r>
            <a:endParaRPr sz="72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l"/>
              <a:buChar char="●"/>
            </a:pPr>
            <a:r>
              <a:rPr lang="en" sz="7200"/>
              <a:t>Determines the dimensionality of the low-rank update.</a:t>
            </a:r>
            <a:endParaRPr sz="72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l"/>
              <a:buChar char="●"/>
            </a:pPr>
            <a:r>
              <a:rPr lang="en" sz="7200"/>
              <a:t>Typical values: 2,4,8,16,32,64,128,512</a:t>
            </a:r>
            <a:endParaRPr sz="7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7200"/>
              <a:t>Learning Rate (α)</a:t>
            </a:r>
            <a:r>
              <a:rPr lang="en" sz="7200"/>
              <a:t>:</a:t>
            </a:r>
            <a:endParaRPr sz="72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l"/>
              <a:buChar char="●"/>
            </a:pPr>
            <a:r>
              <a:rPr lang="en" sz="7200"/>
              <a:t>Lower learning rates stabilize fine-tuning.</a:t>
            </a:r>
            <a:endParaRPr sz="7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7200"/>
              <a:t>Dropout</a:t>
            </a:r>
            <a:r>
              <a:rPr lang="en" sz="7200"/>
              <a:t>:</a:t>
            </a:r>
            <a:endParaRPr sz="72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l"/>
              <a:buChar char="●"/>
            </a:pPr>
            <a:r>
              <a:rPr lang="en" sz="7200"/>
              <a:t>LoRA can add dropout to ΔW\Delta WΔW for regularization.</a:t>
            </a:r>
            <a:endParaRPr sz="7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7200"/>
              <a:t>Layer-wise Fine-Tuning</a:t>
            </a:r>
            <a:r>
              <a:rPr lang="en" sz="7200"/>
              <a:t>:</a:t>
            </a:r>
            <a:endParaRPr sz="72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l"/>
              <a:buChar char="●"/>
            </a:pPr>
            <a:r>
              <a:rPr lang="en" sz="7200"/>
              <a:t>Fine-tune only certain layers or components .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